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0287000" cx="18288000"/>
  <p:notesSz cx="6858000" cy="9144000"/>
  <p:embeddedFontLst>
    <p:embeddedFont>
      <p:font typeface="Gothic A1"/>
      <p:bold r:id="rId21"/>
    </p:embeddedFont>
    <p:embeddedFont>
      <p:font typeface="Antonio"/>
      <p:bold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7" roundtripDataSignature="AMtx7miTNyxcD8Eq7KkNZx8E1ngdPmzp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Antonio-bold.fntdata"/><Relationship Id="rId21" Type="http://schemas.openxmlformats.org/officeDocument/2006/relationships/font" Target="fonts/GothicA1-bold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3754db8a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23754db8a7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3754db8a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23754db8a7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3754db8a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323754db8a7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3754db8a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23754db8a7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2760fcb27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2760fcb274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3754db8a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23754db8a7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760fcb27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2760fcb274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3754db8a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23754db8a7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3754db8a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23754db8a7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23754db8a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23754db8a7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.jpg"/><Relationship Id="rId5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276768" y="-196007"/>
            <a:ext cx="6081846" cy="10679015"/>
          </a:xfrm>
          <a:prstGeom prst="rect">
            <a:avLst/>
          </a:prstGeom>
          <a:solidFill>
            <a:srgbClr val="5271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4701438" y="4466343"/>
            <a:ext cx="12328899" cy="952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254">
                <a:solidFill>
                  <a:srgbClr val="191919"/>
                </a:solidFill>
                <a:latin typeface="Antonio"/>
                <a:ea typeface="Antonio"/>
                <a:cs typeface="Antonio"/>
                <a:sym typeface="Antonio"/>
              </a:rPr>
              <a:t>КОФЕЙНЫЕ НАПИТКИ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15498985" y="3439501"/>
            <a:ext cx="1531352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rgbClr val="191919"/>
                </a:solidFill>
                <a:latin typeface="Antonio"/>
                <a:ea typeface="Antonio"/>
                <a:cs typeface="Antonio"/>
                <a:sym typeface="Antonio"/>
              </a:rPr>
              <a:t>01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14320288" y="8447699"/>
            <a:ext cx="3228759" cy="1243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Онишков Валерий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Армут Алина </a:t>
            </a:r>
            <a:endParaRPr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P3314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3754db8a7_0_50"/>
          <p:cNvSpPr txBox="1"/>
          <p:nvPr/>
        </p:nvSpPr>
        <p:spPr>
          <a:xfrm>
            <a:off x="607200" y="375050"/>
            <a:ext cx="64293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SPARQL</a:t>
            </a:r>
            <a:endParaRPr sz="53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Запрос 4</a:t>
            </a:r>
            <a:endParaRPr sz="44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171" name="Google Shape;171;g323754db8a7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77475"/>
            <a:ext cx="17983201" cy="59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323754db8a7_0_50"/>
          <p:cNvSpPr txBox="1"/>
          <p:nvPr/>
        </p:nvSpPr>
        <p:spPr>
          <a:xfrm>
            <a:off x="17125750" y="84861"/>
            <a:ext cx="153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rgbClr val="191919"/>
                </a:solidFill>
                <a:latin typeface="Antonio"/>
                <a:ea typeface="Antonio"/>
                <a:cs typeface="Antonio"/>
                <a:sym typeface="Antonio"/>
              </a:rPr>
              <a:t>09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23754db8a7_0_54"/>
          <p:cNvSpPr txBox="1"/>
          <p:nvPr/>
        </p:nvSpPr>
        <p:spPr>
          <a:xfrm>
            <a:off x="607200" y="375050"/>
            <a:ext cx="64293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SPARQL</a:t>
            </a:r>
            <a:endParaRPr sz="53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Запрос 5</a:t>
            </a:r>
            <a:endParaRPr sz="44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178" name="Google Shape;178;g323754db8a7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50" y="2997875"/>
            <a:ext cx="17008225" cy="492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323754db8a7_0_54"/>
          <p:cNvSpPr txBox="1"/>
          <p:nvPr/>
        </p:nvSpPr>
        <p:spPr>
          <a:xfrm>
            <a:off x="17525575" y="258686"/>
            <a:ext cx="153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rgbClr val="191919"/>
                </a:solidFill>
                <a:latin typeface="Antonio"/>
                <a:ea typeface="Antonio"/>
                <a:cs typeface="Antonio"/>
                <a:sym typeface="Antonio"/>
              </a:rPr>
              <a:t>10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23754db8a7_0_58"/>
          <p:cNvSpPr txBox="1"/>
          <p:nvPr/>
        </p:nvSpPr>
        <p:spPr>
          <a:xfrm>
            <a:off x="607200" y="375050"/>
            <a:ext cx="64293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RDFLIB</a:t>
            </a:r>
            <a:endParaRPr sz="44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185" name="Google Shape;185;g323754db8a7_0_58"/>
          <p:cNvPicPr preferRelativeResize="0"/>
          <p:nvPr/>
        </p:nvPicPr>
        <p:blipFill rotWithShape="1">
          <a:blip r:embed="rId3">
            <a:alphaModFix/>
          </a:blip>
          <a:srcRect b="2939" l="8010" r="28714" t="16525"/>
          <a:stretch/>
        </p:blipFill>
        <p:spPr>
          <a:xfrm>
            <a:off x="119400" y="1558575"/>
            <a:ext cx="8695199" cy="69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323754db8a7_0_58"/>
          <p:cNvPicPr preferRelativeResize="0"/>
          <p:nvPr/>
        </p:nvPicPr>
        <p:blipFill rotWithShape="1">
          <a:blip r:embed="rId4">
            <a:alphaModFix/>
          </a:blip>
          <a:srcRect b="2160" l="1929" r="45505" t="17813"/>
          <a:stretch/>
        </p:blipFill>
        <p:spPr>
          <a:xfrm>
            <a:off x="9411500" y="776125"/>
            <a:ext cx="8157972" cy="82175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323754db8a7_0_58"/>
          <p:cNvSpPr txBox="1"/>
          <p:nvPr/>
        </p:nvSpPr>
        <p:spPr>
          <a:xfrm>
            <a:off x="119400" y="9536161"/>
            <a:ext cx="153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rgbClr val="191919"/>
                </a:solidFill>
                <a:latin typeface="Antonio"/>
                <a:ea typeface="Antonio"/>
                <a:cs typeface="Antonio"/>
                <a:sym typeface="Antonio"/>
              </a:rPr>
              <a:t>11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3754db8a7_0_34"/>
          <p:cNvSpPr txBox="1"/>
          <p:nvPr/>
        </p:nvSpPr>
        <p:spPr>
          <a:xfrm>
            <a:off x="607200" y="375050"/>
            <a:ext cx="118758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Эмбендинг. Результаты обучения</a:t>
            </a:r>
            <a:endParaRPr b="1" sz="49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193" name="Google Shape;193;g323754db8a7_0_34"/>
          <p:cNvSpPr txBox="1"/>
          <p:nvPr/>
        </p:nvSpPr>
        <p:spPr>
          <a:xfrm>
            <a:off x="17344625" y="375061"/>
            <a:ext cx="153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rgbClr val="191919"/>
                </a:solidFill>
                <a:latin typeface="Antonio"/>
                <a:ea typeface="Antonio"/>
                <a:cs typeface="Antonio"/>
                <a:sym typeface="Antonio"/>
              </a:rPr>
              <a:t>12</a:t>
            </a:r>
            <a:endParaRPr/>
          </a:p>
        </p:txBody>
      </p:sp>
      <p:pic>
        <p:nvPicPr>
          <p:cNvPr id="194" name="Google Shape;194;g323754db8a7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225" y="1700150"/>
            <a:ext cx="9193616" cy="828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2760fcb274_0_23"/>
          <p:cNvSpPr txBox="1"/>
          <p:nvPr/>
        </p:nvSpPr>
        <p:spPr>
          <a:xfrm>
            <a:off x="607200" y="375050"/>
            <a:ext cx="118758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Эмбендинг. Результаты обучения</a:t>
            </a:r>
            <a:endParaRPr b="1" sz="49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00" name="Google Shape;200;g32760fcb274_0_23"/>
          <p:cNvSpPr txBox="1"/>
          <p:nvPr/>
        </p:nvSpPr>
        <p:spPr>
          <a:xfrm>
            <a:off x="17344625" y="375061"/>
            <a:ext cx="153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rgbClr val="191919"/>
                </a:solidFill>
                <a:latin typeface="Antonio"/>
                <a:ea typeface="Antonio"/>
                <a:cs typeface="Antonio"/>
                <a:sym typeface="Antonio"/>
              </a:rPr>
              <a:t>12</a:t>
            </a:r>
            <a:endParaRPr/>
          </a:p>
        </p:txBody>
      </p:sp>
      <p:pic>
        <p:nvPicPr>
          <p:cNvPr id="201" name="Google Shape;201;g32760fcb274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075" y="1700150"/>
            <a:ext cx="9673340" cy="828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23754db8a7_0_38"/>
          <p:cNvSpPr txBox="1"/>
          <p:nvPr/>
        </p:nvSpPr>
        <p:spPr>
          <a:xfrm>
            <a:off x="607200" y="375050"/>
            <a:ext cx="12840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Результаты обучения эмбендинга</a:t>
            </a:r>
            <a:endParaRPr b="1" sz="51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07" name="Google Shape;207;g323754db8a7_0_38"/>
          <p:cNvSpPr/>
          <p:nvPr/>
        </p:nvSpPr>
        <p:spPr>
          <a:xfrm>
            <a:off x="1732350" y="2875350"/>
            <a:ext cx="1571700" cy="1410900"/>
          </a:xfrm>
          <a:prstGeom prst="ellipse">
            <a:avLst/>
          </a:prstGeom>
          <a:solidFill>
            <a:srgbClr val="5271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323754db8a7_0_38"/>
          <p:cNvSpPr/>
          <p:nvPr/>
        </p:nvSpPr>
        <p:spPr>
          <a:xfrm>
            <a:off x="1732350" y="6385300"/>
            <a:ext cx="1571700" cy="1410900"/>
          </a:xfrm>
          <a:prstGeom prst="ellipse">
            <a:avLst/>
          </a:prstGeom>
          <a:solidFill>
            <a:srgbClr val="5271FF">
              <a:alpha val="92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Hits</a:t>
            </a:r>
            <a:endParaRPr sz="32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10</a:t>
            </a:r>
            <a:endParaRPr sz="32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09" name="Google Shape;209;g323754db8a7_0_38"/>
          <p:cNvSpPr/>
          <p:nvPr/>
        </p:nvSpPr>
        <p:spPr>
          <a:xfrm>
            <a:off x="10484625" y="2875350"/>
            <a:ext cx="1571700" cy="1410900"/>
          </a:xfrm>
          <a:prstGeom prst="ellipse">
            <a:avLst/>
          </a:prstGeom>
          <a:solidFill>
            <a:srgbClr val="5271FF">
              <a:alpha val="92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Hits</a:t>
            </a:r>
            <a:endParaRPr sz="32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  3</a:t>
            </a:r>
            <a:endParaRPr sz="32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10" name="Google Shape;210;g323754db8a7_0_38"/>
          <p:cNvSpPr/>
          <p:nvPr/>
        </p:nvSpPr>
        <p:spPr>
          <a:xfrm>
            <a:off x="10484625" y="6385300"/>
            <a:ext cx="1571700" cy="1410900"/>
          </a:xfrm>
          <a:prstGeom prst="ellipse">
            <a:avLst/>
          </a:prstGeom>
          <a:solidFill>
            <a:srgbClr val="5271FF">
              <a:alpha val="92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Hits</a:t>
            </a:r>
            <a:endParaRPr sz="32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1</a:t>
            </a:r>
            <a:endParaRPr sz="32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11" name="Google Shape;211;g323754db8a7_0_38"/>
          <p:cNvSpPr txBox="1"/>
          <p:nvPr/>
        </p:nvSpPr>
        <p:spPr>
          <a:xfrm>
            <a:off x="2071750" y="3205750"/>
            <a:ext cx="1107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MR</a:t>
            </a:r>
            <a:endParaRPr sz="32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12" name="Google Shape;212;g323754db8a7_0_38"/>
          <p:cNvSpPr txBox="1"/>
          <p:nvPr/>
        </p:nvSpPr>
        <p:spPr>
          <a:xfrm>
            <a:off x="3786175" y="3812950"/>
            <a:ext cx="41076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1.94</a:t>
            </a:r>
            <a:endParaRPr sz="25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Средний ранг правильных ответов ~2</a:t>
            </a:r>
            <a:endParaRPr sz="25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13" name="Google Shape;213;g323754db8a7_0_38"/>
          <p:cNvSpPr txBox="1"/>
          <p:nvPr/>
        </p:nvSpPr>
        <p:spPr>
          <a:xfrm>
            <a:off x="3786175" y="7260450"/>
            <a:ext cx="5465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0.99</a:t>
            </a:r>
            <a:endParaRPr sz="25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~100% правильных ответов находятся в первой десятке предсказаний </a:t>
            </a:r>
            <a:endParaRPr sz="25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14" name="Google Shape;214;g323754db8a7_0_38"/>
          <p:cNvSpPr txBox="1"/>
          <p:nvPr/>
        </p:nvSpPr>
        <p:spPr>
          <a:xfrm>
            <a:off x="17284950" y="164461"/>
            <a:ext cx="15315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rgbClr val="191919"/>
                </a:solidFill>
                <a:latin typeface="Antonio"/>
                <a:ea typeface="Antonio"/>
                <a:cs typeface="Antonio"/>
                <a:sym typeface="Antonio"/>
              </a:rPr>
              <a:t>14</a:t>
            </a:r>
            <a:endParaRPr/>
          </a:p>
        </p:txBody>
      </p:sp>
      <p:sp>
        <p:nvSpPr>
          <p:cNvPr id="215" name="Google Shape;215;g323754db8a7_0_38"/>
          <p:cNvSpPr txBox="1"/>
          <p:nvPr/>
        </p:nvSpPr>
        <p:spPr>
          <a:xfrm>
            <a:off x="12485187" y="3734200"/>
            <a:ext cx="5465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0.91</a:t>
            </a:r>
            <a:endParaRPr sz="25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91% правильных ответов находится в первой тройке предсказаний</a:t>
            </a:r>
            <a:endParaRPr sz="25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216" name="Google Shape;216;g323754db8a7_0_38"/>
          <p:cNvSpPr txBox="1"/>
          <p:nvPr/>
        </p:nvSpPr>
        <p:spPr>
          <a:xfrm flipH="1">
            <a:off x="12485175" y="7674153"/>
            <a:ext cx="5465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0.61</a:t>
            </a:r>
            <a:endParaRPr sz="25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61% правильных ответов находится на первой позиции</a:t>
            </a:r>
            <a:endParaRPr sz="25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1028700" y="3421251"/>
            <a:ext cx="9521670" cy="5598647"/>
          </a:xfrm>
          <a:prstGeom prst="rect">
            <a:avLst/>
          </a:prstGeom>
          <a:solidFill>
            <a:srgbClr val="5271FF">
              <a:alpha val="9254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4133009" y="2432962"/>
            <a:ext cx="5970671" cy="5970671"/>
          </a:xfrm>
          <a:custGeom>
            <a:rect b="b" l="l" r="r" t="t"/>
            <a:pathLst>
              <a:path extrusionOk="0" h="5970671" w="5970671">
                <a:moveTo>
                  <a:pt x="0" y="0"/>
                </a:moveTo>
                <a:lnTo>
                  <a:pt x="5970670" y="0"/>
                </a:lnTo>
                <a:lnTo>
                  <a:pt x="5970670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1742298" y="981075"/>
            <a:ext cx="5805769" cy="847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rgbClr val="191919"/>
                </a:solidFill>
                <a:latin typeface="Antonio"/>
                <a:ea typeface="Antonio"/>
                <a:cs typeface="Antonio"/>
                <a:sym typeface="Antonio"/>
              </a:rPr>
              <a:t>ПРОБЛЕМА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11516421" y="3542508"/>
            <a:ext cx="5042793" cy="3646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8284" lvl="1" marL="496569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299"/>
              <a:buFont typeface="Arial"/>
              <a:buChar char="•"/>
            </a:pPr>
            <a:r>
              <a:rPr b="1" i="0" lang="en-US" sz="2299" u="none" cap="none" strike="noStrike">
                <a:solidFill>
                  <a:srgbClr val="191919"/>
                </a:solidFill>
                <a:latin typeface="Gothic A1"/>
                <a:ea typeface="Gothic A1"/>
                <a:cs typeface="Gothic A1"/>
                <a:sym typeface="Gothic A1"/>
              </a:rPr>
              <a:t>ПРОБЛЕМА В ГЕНЕРАЦИИ КОФЕЙНЫХ НАПИТКОВ</a:t>
            </a:r>
            <a:endParaRPr/>
          </a:p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99">
              <a:solidFill>
                <a:srgbClr val="191919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99">
              <a:solidFill>
                <a:srgbClr val="191919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99">
              <a:solidFill>
                <a:srgbClr val="191919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99">
              <a:solidFill>
                <a:srgbClr val="191919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99">
              <a:solidFill>
                <a:srgbClr val="191919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99">
              <a:solidFill>
                <a:srgbClr val="191919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99">
                <a:solidFill>
                  <a:srgbClr val="191919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endParaRPr/>
          </a:p>
        </p:txBody>
      </p:sp>
      <p:sp>
        <p:nvSpPr>
          <p:cNvPr id="96" name="Google Shape;96;p2"/>
          <p:cNvSpPr txBox="1"/>
          <p:nvPr/>
        </p:nvSpPr>
        <p:spPr>
          <a:xfrm>
            <a:off x="15489635" y="1156970"/>
            <a:ext cx="1531352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rgbClr val="191919"/>
                </a:solidFill>
                <a:latin typeface="Antonio"/>
                <a:ea typeface="Antonio"/>
                <a:cs typeface="Antonio"/>
                <a:sym typeface="Antonio"/>
              </a:rPr>
              <a:t>02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10965363" y="5105400"/>
            <a:ext cx="6442966" cy="26040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78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Сложность и непредсказуемость комбинаций вкусов, ингредиентов и методов приготовления, основанных на различных предпочтениях.</a:t>
            </a:r>
            <a:endParaRPr/>
          </a:p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78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78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Большой объем данных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/>
          <p:nvPr/>
        </p:nvSpPr>
        <p:spPr>
          <a:xfrm>
            <a:off x="1215705" y="4090609"/>
            <a:ext cx="1286788" cy="284122"/>
          </a:xfrm>
          <a:prstGeom prst="rect">
            <a:avLst/>
          </a:prstGeom>
          <a:solidFill>
            <a:srgbClr val="5271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1215705" y="5095875"/>
            <a:ext cx="64032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База данных </a:t>
            </a:r>
            <a:r>
              <a:rPr lang="en-US" sz="2699">
                <a:solidFill>
                  <a:srgbClr val="191919"/>
                </a:solidFill>
              </a:rPr>
              <a:t>ингредиентов</a:t>
            </a:r>
            <a:r>
              <a:rPr lang="en-US" sz="2699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и рецептов (Кофейные зерна, добавки, молочные продукты, обжарка)</a:t>
            </a:r>
            <a:endParaRPr/>
          </a:p>
        </p:txBody>
      </p:sp>
      <p:sp>
        <p:nvSpPr>
          <p:cNvPr id="104" name="Google Shape;104;p3"/>
          <p:cNvSpPr txBox="1"/>
          <p:nvPr/>
        </p:nvSpPr>
        <p:spPr>
          <a:xfrm>
            <a:off x="1215705" y="2678717"/>
            <a:ext cx="8304312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rgbClr val="191919"/>
                </a:solidFill>
                <a:latin typeface="Antonio"/>
                <a:ea typeface="Antonio"/>
                <a:cs typeface="Antonio"/>
                <a:sym typeface="Antonio"/>
              </a:rPr>
              <a:t>КОМПОНЕНТЫ СИСТЕМЫ</a:t>
            </a:r>
            <a:endParaRPr/>
          </a:p>
        </p:txBody>
      </p:sp>
      <p:sp>
        <p:nvSpPr>
          <p:cNvPr id="105" name="Google Shape;105;p3"/>
          <p:cNvSpPr txBox="1"/>
          <p:nvPr/>
        </p:nvSpPr>
        <p:spPr>
          <a:xfrm>
            <a:off x="450028" y="485775"/>
            <a:ext cx="1531352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rgbClr val="191919"/>
                </a:solidFill>
                <a:latin typeface="Antonio"/>
                <a:ea typeface="Antonio"/>
                <a:cs typeface="Antonio"/>
                <a:sym typeface="Antonio"/>
              </a:rPr>
              <a:t>03</a:t>
            </a:r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10164738" y="2678717"/>
            <a:ext cx="8304312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rgbClr val="191919"/>
                </a:solidFill>
                <a:latin typeface="Antonio"/>
                <a:ea typeface="Antonio"/>
                <a:cs typeface="Antonio"/>
                <a:sym typeface="Antonio"/>
              </a:rPr>
              <a:t>ГРАФ ЗНАНИЙ</a:t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10367077" y="4090609"/>
            <a:ext cx="1286788" cy="284122"/>
          </a:xfrm>
          <a:prstGeom prst="rect">
            <a:avLst/>
          </a:prstGeom>
          <a:solidFill>
            <a:srgbClr val="5271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0164738" y="5095875"/>
            <a:ext cx="7942213" cy="2267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0669" lvl="1" marL="561337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Автоматизация процесса подбора оптимальных рецептов</a:t>
            </a:r>
            <a:endParaRPr/>
          </a:p>
          <a:p>
            <a:pPr indent="-280669" lvl="1" marL="561337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Большое количество ингредиентов и методов приготовления будет четко структурировано  </a:t>
            </a:r>
            <a:endParaRPr/>
          </a:p>
          <a:p>
            <a:pPr indent="-280669" lvl="1" marL="561337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599"/>
              <a:buFont typeface="Arial"/>
              <a:buChar char="•"/>
            </a:pPr>
            <a:r>
              <a:rPr b="0" i="0" lang="en-US" sz="2599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Современный подход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>
            <a:off x="2275274" y="3521531"/>
            <a:ext cx="9290314" cy="5736769"/>
          </a:xfrm>
          <a:custGeom>
            <a:rect b="b" l="l" r="r" t="t"/>
            <a:pathLst>
              <a:path extrusionOk="0" h="5736769" w="9290314">
                <a:moveTo>
                  <a:pt x="0" y="0"/>
                </a:moveTo>
                <a:lnTo>
                  <a:pt x="9290314" y="0"/>
                </a:lnTo>
                <a:lnTo>
                  <a:pt x="9290314" y="5736769"/>
                </a:lnTo>
                <a:lnTo>
                  <a:pt x="0" y="5736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1028700" y="1849279"/>
            <a:ext cx="7927669" cy="838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25">
                <a:solidFill>
                  <a:srgbClr val="191919"/>
                </a:solidFill>
                <a:latin typeface="Antonio"/>
                <a:ea typeface="Antonio"/>
                <a:cs typeface="Antonio"/>
                <a:sym typeface="Antonio"/>
              </a:rPr>
              <a:t>ИСТОЧНИКИ ДАННЫХ</a:t>
            </a:r>
            <a:endParaRPr/>
          </a:p>
        </p:txBody>
      </p:sp>
      <p:grpSp>
        <p:nvGrpSpPr>
          <p:cNvPr id="115" name="Google Shape;115;p4"/>
          <p:cNvGrpSpPr/>
          <p:nvPr/>
        </p:nvGrpSpPr>
        <p:grpSpPr>
          <a:xfrm>
            <a:off x="12018365" y="1906319"/>
            <a:ext cx="4952396" cy="1392933"/>
            <a:chOff x="0" y="-64135"/>
            <a:chExt cx="6603195" cy="1857245"/>
          </a:xfrm>
        </p:grpSpPr>
        <p:sp>
          <p:nvSpPr>
            <p:cNvPr id="116" name="Google Shape;116;p4"/>
            <p:cNvSpPr txBox="1"/>
            <p:nvPr/>
          </p:nvSpPr>
          <p:spPr>
            <a:xfrm>
              <a:off x="0" y="-64135"/>
              <a:ext cx="6603195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75">
                  <a:solidFill>
                    <a:srgbClr val="191919"/>
                  </a:solidFill>
                  <a:latin typeface="Gothic A1"/>
                  <a:ea typeface="Gothic A1"/>
                  <a:cs typeface="Gothic A1"/>
                  <a:sym typeface="Gothic A1"/>
                </a:rPr>
                <a:t>РАЗЛИЧНЫЕ КОФЕЙНЫЕ НАПИТКИ</a:t>
              </a:r>
              <a:endParaRPr/>
            </a:p>
          </p:txBody>
        </p:sp>
        <p:sp>
          <p:nvSpPr>
            <p:cNvPr id="117" name="Google Shape;117;p4"/>
            <p:cNvSpPr txBox="1"/>
            <p:nvPr/>
          </p:nvSpPr>
          <p:spPr>
            <a:xfrm>
              <a:off x="0" y="939035"/>
              <a:ext cx="6603195" cy="854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75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https://complexbar.ru/recipe/kofeynye-napitki/</a:t>
              </a:r>
              <a:endParaRPr/>
            </a:p>
          </p:txBody>
        </p:sp>
      </p:grpSp>
      <p:sp>
        <p:nvSpPr>
          <p:cNvPr id="118" name="Google Shape;118;p4"/>
          <p:cNvSpPr txBox="1"/>
          <p:nvPr/>
        </p:nvSpPr>
        <p:spPr>
          <a:xfrm>
            <a:off x="1028700" y="4243436"/>
            <a:ext cx="1531352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rgbClr val="191919"/>
                </a:solidFill>
                <a:latin typeface="Antonio"/>
                <a:ea typeface="Antonio"/>
                <a:cs typeface="Antonio"/>
                <a:sym typeface="Antonio"/>
              </a:rPr>
              <a:t>04</a:t>
            </a: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12018365" y="3628647"/>
            <a:ext cx="4952396" cy="1059558"/>
            <a:chOff x="0" y="-64135"/>
            <a:chExt cx="6603195" cy="1412745"/>
          </a:xfrm>
        </p:grpSpPr>
        <p:sp>
          <p:nvSpPr>
            <p:cNvPr id="120" name="Google Shape;120;p4"/>
            <p:cNvSpPr txBox="1"/>
            <p:nvPr/>
          </p:nvSpPr>
          <p:spPr>
            <a:xfrm>
              <a:off x="0" y="-64135"/>
              <a:ext cx="6603195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5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4"/>
            <p:cNvSpPr txBox="1"/>
            <p:nvPr/>
          </p:nvSpPr>
          <p:spPr>
            <a:xfrm>
              <a:off x="0" y="939035"/>
              <a:ext cx="6603195" cy="409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5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4"/>
          <p:cNvGrpSpPr/>
          <p:nvPr/>
        </p:nvGrpSpPr>
        <p:grpSpPr>
          <a:xfrm>
            <a:off x="12018365" y="4541687"/>
            <a:ext cx="4952396" cy="1726308"/>
            <a:chOff x="0" y="-64135"/>
            <a:chExt cx="6603195" cy="2301745"/>
          </a:xfrm>
        </p:grpSpPr>
        <p:sp>
          <p:nvSpPr>
            <p:cNvPr id="123" name="Google Shape;123;p4"/>
            <p:cNvSpPr txBox="1"/>
            <p:nvPr/>
          </p:nvSpPr>
          <p:spPr>
            <a:xfrm>
              <a:off x="0" y="-64135"/>
              <a:ext cx="6603195" cy="4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75">
                  <a:solidFill>
                    <a:srgbClr val="191919"/>
                  </a:solidFill>
                  <a:latin typeface="Gothic A1"/>
                  <a:ea typeface="Gothic A1"/>
                  <a:cs typeface="Gothic A1"/>
                  <a:sym typeface="Gothic A1"/>
                </a:rPr>
                <a:t>СОРТА ЗЕРЕН И ИХ ОПИСАНИЕ</a:t>
              </a:r>
              <a:endParaRPr/>
            </a:p>
          </p:txBody>
        </p:sp>
        <p:sp>
          <p:nvSpPr>
            <p:cNvPr id="124" name="Google Shape;124;p4"/>
            <p:cNvSpPr txBox="1"/>
            <p:nvPr/>
          </p:nvSpPr>
          <p:spPr>
            <a:xfrm>
              <a:off x="0" y="939035"/>
              <a:ext cx="6603195" cy="1298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75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https://www.kitchenaid.com/pinch-of-help/countertop-appliances/types-of-coffee-beans.html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/>
        </p:nvSpPr>
        <p:spPr>
          <a:xfrm>
            <a:off x="1028700" y="704017"/>
            <a:ext cx="8420100" cy="1714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rgbClr val="191919"/>
                </a:solidFill>
                <a:latin typeface="Antonio"/>
                <a:ea typeface="Antonio"/>
                <a:cs typeface="Antonio"/>
                <a:sym typeface="Antonio"/>
              </a:rPr>
              <a:t>КОМПЕТЕНТНОСТНЫЕ ВОПРОСЫ</a:t>
            </a:r>
            <a:endParaRPr/>
          </a:p>
        </p:txBody>
      </p:sp>
      <p:sp>
        <p:nvSpPr>
          <p:cNvPr id="130" name="Google Shape;130;p5"/>
          <p:cNvSpPr txBox="1"/>
          <p:nvPr/>
        </p:nvSpPr>
        <p:spPr>
          <a:xfrm>
            <a:off x="1316192" y="8081952"/>
            <a:ext cx="11321951" cy="789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8284" lvl="1" marL="496569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299"/>
              <a:buFont typeface="Arial"/>
              <a:buChar char="•"/>
            </a:pPr>
            <a:r>
              <a:rPr b="1" i="0" lang="en-US" sz="2299" u="none" cap="none" strike="noStrike">
                <a:solidFill>
                  <a:srgbClr val="191919"/>
                </a:solidFill>
                <a:latin typeface="Gothic A1"/>
                <a:ea typeface="Gothic A1"/>
                <a:cs typeface="Gothic A1"/>
                <a:sym typeface="Gothic A1"/>
              </a:rPr>
              <a:t>ПРИ КАКОЙ ТЕМПЕРАТУРЕ ГОТОВИТСЯ КАПУЧИНО, ЕСЛИ ЕГО ГОТОВЯТ НА МИНДАЛЬНОМ МОЛОКЕ? </a:t>
            </a:r>
            <a:endParaRPr b="1" i="0" sz="2299" u="none" cap="none" strike="noStrike">
              <a:solidFill>
                <a:srgbClr val="191919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1299863" y="4730232"/>
            <a:ext cx="10578554" cy="3792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8284" lvl="1" marL="496569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299"/>
              <a:buFont typeface="Arial"/>
              <a:buChar char="•"/>
            </a:pPr>
            <a:r>
              <a:rPr b="1" i="0" lang="en-US" sz="2299" u="none" cap="none" strike="noStrike">
                <a:solidFill>
                  <a:srgbClr val="191919"/>
                </a:solidFill>
                <a:latin typeface="Gothic A1"/>
                <a:ea typeface="Gothic A1"/>
                <a:cs typeface="Gothic A1"/>
                <a:sym typeface="Gothic A1"/>
              </a:rPr>
              <a:t>КАКИЕ КОФЕЙНЫЕ НАПИТКИ ПОДАЮТ СО ЛЬДОМ И БЕЗ МОЛОКА?</a:t>
            </a:r>
            <a:endParaRPr/>
          </a:p>
        </p:txBody>
      </p:sp>
      <p:sp>
        <p:nvSpPr>
          <p:cNvPr id="132" name="Google Shape;132;p5"/>
          <p:cNvSpPr txBox="1"/>
          <p:nvPr/>
        </p:nvSpPr>
        <p:spPr>
          <a:xfrm>
            <a:off x="1316192" y="5842464"/>
            <a:ext cx="10057358" cy="446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8284" lvl="1" marL="496569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299"/>
              <a:buFont typeface="Arial"/>
              <a:buChar char="•"/>
            </a:pPr>
            <a:r>
              <a:rPr b="1" i="0" lang="en-US" sz="2299" u="none" cap="none" strike="noStrike">
                <a:solidFill>
                  <a:srgbClr val="191919"/>
                </a:solidFill>
                <a:latin typeface="Gothic A1"/>
                <a:ea typeface="Gothic A1"/>
                <a:cs typeface="Gothic A1"/>
                <a:sym typeface="Gothic A1"/>
              </a:rPr>
              <a:t>КАКОЙ СИРОП ИСПОЛЬЗУЮТ ЧАЩЕ ВСЕГО В ПРИГОТОВЛЕНИЕ?</a:t>
            </a:r>
            <a:endParaRPr/>
          </a:p>
        </p:txBody>
      </p:sp>
      <p:sp>
        <p:nvSpPr>
          <p:cNvPr id="133" name="Google Shape;133;p5"/>
          <p:cNvSpPr txBox="1"/>
          <p:nvPr/>
        </p:nvSpPr>
        <p:spPr>
          <a:xfrm>
            <a:off x="1316192" y="3706945"/>
            <a:ext cx="13453318" cy="446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8284" lvl="1" marL="496569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299"/>
              <a:buFont typeface="Arial"/>
              <a:buChar char="•"/>
            </a:pPr>
            <a:r>
              <a:rPr b="1" i="0" lang="en-US" sz="2299" u="none" cap="none" strike="noStrike">
                <a:solidFill>
                  <a:srgbClr val="191919"/>
                </a:solidFill>
                <a:latin typeface="Gothic A1"/>
                <a:ea typeface="Gothic A1"/>
                <a:cs typeface="Gothic A1"/>
                <a:sym typeface="Gothic A1"/>
              </a:rPr>
              <a:t>КАКОЕ КОЛИЧЕСТВО ШОТОВ КОФЕ ИСПОЛЬЗУЕТ ДЛЯ НАПИТКОВ СРЕДНЕГО ОБЪЕМА?</a:t>
            </a:r>
            <a:endParaRPr/>
          </a:p>
        </p:txBody>
      </p:sp>
      <p:sp>
        <p:nvSpPr>
          <p:cNvPr id="134" name="Google Shape;134;p5"/>
          <p:cNvSpPr txBox="1"/>
          <p:nvPr/>
        </p:nvSpPr>
        <p:spPr>
          <a:xfrm>
            <a:off x="1316192" y="7136594"/>
            <a:ext cx="1405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8284" lvl="1" marL="496569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299"/>
              <a:buFont typeface="Arial"/>
              <a:buChar char="•"/>
            </a:pPr>
            <a:r>
              <a:rPr b="1" i="0" lang="en-US" sz="2299" u="none" cap="none" strike="noStrike">
                <a:solidFill>
                  <a:srgbClr val="191919"/>
                </a:solidFill>
                <a:latin typeface="Gothic A1"/>
                <a:ea typeface="Gothic A1"/>
                <a:cs typeface="Gothic A1"/>
                <a:sym typeface="Gothic A1"/>
              </a:rPr>
              <a:t>КАКОЙ СОРТ КОФЕ ЛУЧШЕ ИСПОЛЬЗОВАТЬ ДЛЯ ПРИГОТОВЛЕНИЯ КРЕПКОГО </a:t>
            </a:r>
            <a:r>
              <a:rPr b="1" lang="en-US" sz="2299">
                <a:solidFill>
                  <a:srgbClr val="191919"/>
                </a:solidFill>
                <a:latin typeface="Gothic A1"/>
                <a:ea typeface="Gothic A1"/>
                <a:cs typeface="Gothic A1"/>
                <a:sym typeface="Gothic A1"/>
              </a:rPr>
              <a:t>ЭСПРЕССО</a:t>
            </a:r>
            <a:r>
              <a:rPr b="1" i="0" lang="en-US" sz="2299" u="none" cap="none" strike="noStrike">
                <a:solidFill>
                  <a:srgbClr val="191919"/>
                </a:solidFill>
                <a:latin typeface="Gothic A1"/>
                <a:ea typeface="Gothic A1"/>
                <a:cs typeface="Gothic A1"/>
                <a:sym typeface="Gothic A1"/>
              </a:rPr>
              <a:t>?</a:t>
            </a:r>
            <a:endParaRPr/>
          </a:p>
        </p:txBody>
      </p:sp>
      <p:sp>
        <p:nvSpPr>
          <p:cNvPr id="135" name="Google Shape;135;p5"/>
          <p:cNvSpPr txBox="1"/>
          <p:nvPr/>
        </p:nvSpPr>
        <p:spPr>
          <a:xfrm>
            <a:off x="17344625" y="388711"/>
            <a:ext cx="153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rgbClr val="191919"/>
                </a:solidFill>
                <a:latin typeface="Antonio"/>
                <a:ea typeface="Antonio"/>
                <a:cs typeface="Antonio"/>
                <a:sym typeface="Antonio"/>
              </a:rPr>
              <a:t>05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2760fcb274_0_13"/>
          <p:cNvSpPr txBox="1"/>
          <p:nvPr/>
        </p:nvSpPr>
        <p:spPr>
          <a:xfrm>
            <a:off x="17344625" y="388711"/>
            <a:ext cx="153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rgbClr val="191919"/>
                </a:solidFill>
                <a:latin typeface="Antonio"/>
                <a:ea typeface="Antonio"/>
                <a:cs typeface="Antonio"/>
                <a:sym typeface="Antonio"/>
              </a:rPr>
              <a:t>05</a:t>
            </a:r>
            <a:endParaRPr/>
          </a:p>
        </p:txBody>
      </p:sp>
      <p:pic>
        <p:nvPicPr>
          <p:cNvPr id="141" name="Google Shape;141;g32760fcb274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08" y="1815845"/>
            <a:ext cx="7983974" cy="76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32760fcb274_0_13"/>
          <p:cNvSpPr txBox="1"/>
          <p:nvPr/>
        </p:nvSpPr>
        <p:spPr>
          <a:xfrm>
            <a:off x="580003" y="328097"/>
            <a:ext cx="182880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Визуализация онтологии</a:t>
            </a:r>
            <a:endParaRPr b="1" sz="32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143" name="Google Shape;143;g32760fcb274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6383" y="1155797"/>
            <a:ext cx="9419216" cy="4488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2760fcb274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6383" y="5796749"/>
            <a:ext cx="5563574" cy="433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3754db8a7_0_9"/>
          <p:cNvSpPr txBox="1"/>
          <p:nvPr/>
        </p:nvSpPr>
        <p:spPr>
          <a:xfrm>
            <a:off x="607200" y="375050"/>
            <a:ext cx="64293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SPARQL </a:t>
            </a:r>
            <a:endParaRPr sz="53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Запрос 1</a:t>
            </a:r>
            <a:endParaRPr sz="44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150" name="Google Shape;150;g323754db8a7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00" y="2411025"/>
            <a:ext cx="16737951" cy="69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323754db8a7_0_9"/>
          <p:cNvSpPr txBox="1"/>
          <p:nvPr/>
        </p:nvSpPr>
        <p:spPr>
          <a:xfrm>
            <a:off x="17165575" y="204261"/>
            <a:ext cx="153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rgbClr val="191919"/>
                </a:solidFill>
                <a:latin typeface="Antonio"/>
                <a:ea typeface="Antonio"/>
                <a:cs typeface="Antonio"/>
                <a:sym typeface="Antonio"/>
              </a:rPr>
              <a:t>06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3754db8a7_0_23"/>
          <p:cNvSpPr txBox="1"/>
          <p:nvPr/>
        </p:nvSpPr>
        <p:spPr>
          <a:xfrm>
            <a:off x="607200" y="375050"/>
            <a:ext cx="64293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SPARQL</a:t>
            </a:r>
            <a:endParaRPr sz="53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Запрос 2</a:t>
            </a:r>
            <a:endParaRPr sz="44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157" name="Google Shape;157;g323754db8a7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125" y="2386850"/>
            <a:ext cx="16171075" cy="75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23754db8a7_0_23"/>
          <p:cNvSpPr txBox="1"/>
          <p:nvPr/>
        </p:nvSpPr>
        <p:spPr>
          <a:xfrm>
            <a:off x="17046200" y="144561"/>
            <a:ext cx="153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rgbClr val="191919"/>
                </a:solidFill>
                <a:latin typeface="Antonio"/>
                <a:ea typeface="Antonio"/>
                <a:cs typeface="Antonio"/>
                <a:sym typeface="Antonio"/>
              </a:rPr>
              <a:t>07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23754db8a7_0_27"/>
          <p:cNvSpPr txBox="1"/>
          <p:nvPr/>
        </p:nvSpPr>
        <p:spPr>
          <a:xfrm>
            <a:off x="607200" y="375050"/>
            <a:ext cx="64293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SPARQL</a:t>
            </a:r>
            <a:endParaRPr sz="53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Запрос 3</a:t>
            </a:r>
            <a:endParaRPr sz="44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164" name="Google Shape;164;g323754db8a7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37150"/>
            <a:ext cx="17983201" cy="547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323754db8a7_0_27"/>
          <p:cNvSpPr txBox="1"/>
          <p:nvPr/>
        </p:nvSpPr>
        <p:spPr>
          <a:xfrm>
            <a:off x="17185475" y="144561"/>
            <a:ext cx="153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rgbClr val="191919"/>
                </a:solidFill>
                <a:latin typeface="Antonio"/>
                <a:ea typeface="Antonio"/>
                <a:cs typeface="Antonio"/>
                <a:sym typeface="Antonio"/>
              </a:rPr>
              <a:t>08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